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263" r:id="rId4"/>
    <p:sldId id="284" r:id="rId5"/>
    <p:sldId id="285" r:id="rId6"/>
    <p:sldId id="267" r:id="rId7"/>
    <p:sldId id="282" r:id="rId8"/>
    <p:sldId id="286" r:id="rId9"/>
    <p:sldId id="302" r:id="rId10"/>
    <p:sldId id="303" r:id="rId11"/>
    <p:sldId id="262" r:id="rId12"/>
    <p:sldId id="265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3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85" autoAdjust="0"/>
    <p:restoredTop sz="94660"/>
  </p:normalViewPr>
  <p:slideViewPr>
    <p:cSldViewPr>
      <p:cViewPr varScale="1">
        <p:scale>
          <a:sx n="86" d="100"/>
          <a:sy n="86" d="100"/>
        </p:scale>
        <p:origin x="140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279B0-11AA-46D5-8BFB-E5280C178451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36E1C-0843-4757-83AA-16523BBF1F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35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36E1C-0843-4757-83AA-16523BBF1FE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36E1C-0843-4757-83AA-16523BBF1FE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1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Image:  http://sphotos-a.xx.fbcdn.net/hphotos-ash4/c99.0.403.403/p403x403/418912_277599675679361_152399753_n.jpg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36E1C-0843-4757-83AA-16523BBF1FE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36E1C-0843-4757-83AA-16523BBF1FE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Ndebele Folk Tales – told by a grandmother.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www.youtube.com/watch?v</a:t>
            </a:r>
            <a:r>
              <a:rPr lang="en-US" dirty="0" smtClean="0"/>
              <a:t>=n7Iva6WU7dI</a:t>
            </a:r>
          </a:p>
          <a:p>
            <a:endParaRPr lang="en-US" dirty="0" smtClean="0"/>
          </a:p>
          <a:p>
            <a:r>
              <a:rPr lang="en-US" dirty="0" smtClean="0"/>
              <a:t>http://2.bp.blogspot.com/-1gPDJZ5nwmA/T4XRZoJ4O-I/AAAAAAAABaY/33y5vJtSxGA/s1600/Ndebele%2Bwoman%252C%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36E1C-0843-4757-83AA-16523BBF1FE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B1D7-5B35-45E4-8073-5A8158EC67C6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B3F2-8211-492C-AD6C-8EE351816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B1D7-5B35-45E4-8073-5A8158EC67C6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B3F2-8211-492C-AD6C-8EE351816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B1D7-5B35-45E4-8073-5A8158EC67C6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B3F2-8211-492C-AD6C-8EE351816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B1D7-5B35-45E4-8073-5A8158EC67C6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B3F2-8211-492C-AD6C-8EE351816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B1D7-5B35-45E4-8073-5A8158EC67C6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B3F2-8211-492C-AD6C-8EE351816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B1D7-5B35-45E4-8073-5A8158EC67C6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B3F2-8211-492C-AD6C-8EE351816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B1D7-5B35-45E4-8073-5A8158EC67C6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B3F2-8211-492C-AD6C-8EE351816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B1D7-5B35-45E4-8073-5A8158EC67C6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B3F2-8211-492C-AD6C-8EE351816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B1D7-5B35-45E4-8073-5A8158EC67C6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B3F2-8211-492C-AD6C-8EE351816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B1D7-5B35-45E4-8073-5A8158EC67C6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B3F2-8211-492C-AD6C-8EE351816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8B1D7-5B35-45E4-8073-5A8158EC67C6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4B3F2-8211-492C-AD6C-8EE351816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8B1D7-5B35-45E4-8073-5A8158EC67C6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4B3F2-8211-492C-AD6C-8EE351816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n7Iva6WU7dI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youtube.com/watch?v=s8BXzkeuSdc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nv-r2fN3CY" TargetMode="External"/><Relationship Id="rId2" Type="http://schemas.openxmlformats.org/officeDocument/2006/relationships/hyperlink" Target="https://www.youtube.com/watch?v=s8BXzkeuSd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yOS78ul1_rA" TargetMode="External"/><Relationship Id="rId4" Type="http://schemas.openxmlformats.org/officeDocument/2006/relationships/hyperlink" Target="https://www.youtube.com/channel/UCKg7exSBudRrt-3ZsXbOVqA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*</a:t>
            </a:r>
            <a:r>
              <a:rPr lang="en-US" b="1" dirty="0"/>
              <a:t>ORATURE IN AFRICA  (*oral literary arts)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“In the moment of crisis, the wise build bridges and foolish build dams.” 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– Nigerian proverb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8000"/>
                </a:solidFill>
              </a:rPr>
              <a:t>African literary arts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Oral traditions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Folk tales</a:t>
            </a:r>
          </a:p>
          <a:p>
            <a:r>
              <a:rPr lang="en-US" dirty="0" smtClean="0"/>
              <a:t>Songs</a:t>
            </a:r>
          </a:p>
          <a:p>
            <a:r>
              <a:rPr lang="en-US" dirty="0" smtClean="0"/>
              <a:t>Poetry</a:t>
            </a:r>
          </a:p>
          <a:p>
            <a:r>
              <a:rPr lang="en-US" dirty="0" smtClean="0"/>
              <a:t>Prayers</a:t>
            </a:r>
          </a:p>
          <a:p>
            <a:r>
              <a:rPr lang="en-US" b="1" u="sng" dirty="0" smtClean="0"/>
              <a:t>Epics</a:t>
            </a:r>
            <a:r>
              <a:rPr lang="en-US" dirty="0" smtClean="0"/>
              <a:t> (specialists: Griots who recite longer prose)</a:t>
            </a:r>
          </a:p>
          <a:p>
            <a:r>
              <a:rPr lang="en-US" b="1" u="sng" dirty="0" smtClean="0"/>
              <a:t>Story telling by elders</a:t>
            </a:r>
          </a:p>
          <a:p>
            <a:r>
              <a:rPr lang="en-US" b="1" u="sng" dirty="0" smtClean="0"/>
              <a:t>Proverbs</a:t>
            </a:r>
          </a:p>
          <a:p>
            <a:r>
              <a:rPr lang="en-US" dirty="0" smtClean="0"/>
              <a:t>Riddles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Written or visual traditions 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Symbolic communication</a:t>
            </a:r>
          </a:p>
          <a:p>
            <a:r>
              <a:rPr lang="en-US" b="1" u="sng" dirty="0" smtClean="0"/>
              <a:t>Novels</a:t>
            </a:r>
          </a:p>
          <a:p>
            <a:r>
              <a:rPr lang="en-US" dirty="0" smtClean="0"/>
              <a:t>Poems / Volumes of poetry</a:t>
            </a:r>
          </a:p>
          <a:p>
            <a:r>
              <a:rPr lang="en-US" dirty="0" smtClean="0"/>
              <a:t>Short stories</a:t>
            </a:r>
          </a:p>
          <a:p>
            <a:r>
              <a:rPr lang="en-US" dirty="0" smtClean="0"/>
              <a:t>Plays (drama) by African authors with African themes and topics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Unwritten literature</a:t>
            </a:r>
            <a:br>
              <a:rPr lang="en-US" dirty="0" smtClean="0"/>
            </a:br>
            <a:r>
              <a:rPr lang="en-US" dirty="0" smtClean="0"/>
              <a:t>Oral Traditions (</a:t>
            </a:r>
            <a:r>
              <a:rPr lang="en-US" dirty="0" err="1" smtClean="0"/>
              <a:t>Orature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/>
              <a:t>Live Performance </a:t>
            </a:r>
            <a:r>
              <a:rPr lang="en-US" dirty="0" smtClean="0"/>
              <a:t>is an essential feature, relies on a performer; there is no other way it can be realized.</a:t>
            </a:r>
          </a:p>
          <a:p>
            <a:r>
              <a:rPr lang="en-US" b="1" dirty="0" smtClean="0"/>
              <a:t>Depends on repeated performances </a:t>
            </a:r>
            <a:r>
              <a:rPr lang="en-US" dirty="0" smtClean="0"/>
              <a:t>for its existence.</a:t>
            </a:r>
          </a:p>
          <a:p>
            <a:r>
              <a:rPr lang="en-US" b="1" dirty="0" smtClean="0"/>
              <a:t>The delivery or performance </a:t>
            </a:r>
            <a:r>
              <a:rPr lang="en-US" dirty="0" smtClean="0"/>
              <a:t>is as important as what it says</a:t>
            </a:r>
          </a:p>
          <a:p>
            <a:r>
              <a:rPr lang="en-US" b="1" dirty="0" smtClean="0"/>
              <a:t>Expressiveness</a:t>
            </a:r>
            <a:r>
              <a:rPr lang="en-US" dirty="0" smtClean="0"/>
              <a:t> of tone, gesture, facial expression, dramatic pause, humor, etc. </a:t>
            </a:r>
            <a:r>
              <a:rPr lang="en-US" b="1" i="1" dirty="0" smtClean="0"/>
              <a:t>enhance the impact of the message</a:t>
            </a:r>
            <a:r>
              <a:rPr lang="en-US" i="1" dirty="0" smtClean="0"/>
              <a:t>.</a:t>
            </a:r>
            <a:endParaRPr lang="en-US" i="1" dirty="0"/>
          </a:p>
        </p:txBody>
      </p:sp>
      <p:pic>
        <p:nvPicPr>
          <p:cNvPr id="5" name="Content Placeholder 4" descr="man with women poets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6034" b="-6034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African Storytelling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Many stories were never written down, until recently.</a:t>
            </a:r>
          </a:p>
          <a:p>
            <a:r>
              <a:rPr lang="en-US" dirty="0" smtClean="0"/>
              <a:t>So African people have used oral literature to record their history, culture, customs, and social values.</a:t>
            </a:r>
          </a:p>
          <a:p>
            <a:r>
              <a:rPr lang="en-US" dirty="0" smtClean="0"/>
              <a:t>Through repetition, stories, proverbs, folktales were passed from generation to generation.</a:t>
            </a:r>
          </a:p>
          <a:p>
            <a:r>
              <a:rPr lang="en-US" dirty="0" smtClean="0"/>
              <a:t>A story’s survival depended on the memories of the new generation.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African oral literature is often a </a:t>
            </a:r>
            <a:br>
              <a:rPr lang="en-US" dirty="0" smtClean="0"/>
            </a:br>
            <a:r>
              <a:rPr lang="en-US" b="1" dirty="0" smtClean="0"/>
              <a:t>communal</a:t>
            </a:r>
            <a:r>
              <a:rPr lang="en-US" dirty="0" smtClean="0"/>
              <a:t> </a:t>
            </a:r>
            <a:r>
              <a:rPr lang="en-US" b="1" dirty="0" smtClean="0"/>
              <a:t>activity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 African tales constantly change and adapt to current happenings in the community.</a:t>
            </a:r>
          </a:p>
          <a:p>
            <a:r>
              <a:rPr lang="en-US" dirty="0" smtClean="0"/>
              <a:t>Like performers, sometimes story tellers had music, dance and/or songs to their tales.</a:t>
            </a:r>
          </a:p>
          <a:p>
            <a:r>
              <a:rPr lang="en-US" dirty="0" smtClean="0"/>
              <a:t>Each time storytellers perform, they may add new twists or elements.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South Africa: Story Telling / folktales</a:t>
            </a:r>
            <a:br>
              <a:rPr lang="en-US" dirty="0" smtClean="0"/>
            </a:br>
            <a:r>
              <a:rPr lang="en-US" i="1" dirty="0" smtClean="0"/>
              <a:t>in small, intimate settings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Women, grandmothers are typically the story tellers in South Africa.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Primary Goal: To educate or instruct the young </a:t>
            </a:r>
            <a:r>
              <a:rPr lang="en-US" dirty="0" smtClean="0"/>
              <a:t>(and old alike)</a:t>
            </a:r>
          </a:p>
          <a:p>
            <a:r>
              <a:rPr lang="en-US" dirty="0" smtClean="0"/>
              <a:t>Meant also to entertain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9085"/>
            <a:ext cx="4038600" cy="268819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Folktales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Usually have animals &amp; humans, animals serve examples or as helpers to humans in time of need.</a:t>
            </a:r>
          </a:p>
          <a:p>
            <a:r>
              <a:rPr lang="en-US" dirty="0" smtClean="0"/>
              <a:t>Often told in the evening, * the time of spirits </a:t>
            </a:r>
          </a:p>
          <a:p>
            <a:r>
              <a:rPr lang="en-US" dirty="0" smtClean="0"/>
              <a:t>Ndebele Folk Tales – told by an Ndebele grandmother.   (5:00 </a:t>
            </a:r>
            <a:r>
              <a:rPr lang="en-US" dirty="0" err="1" smtClean="0"/>
              <a:t>mins</a:t>
            </a:r>
            <a:r>
              <a:rPr lang="en-US" dirty="0" smtClean="0"/>
              <a:t>)</a:t>
            </a:r>
          </a:p>
          <a:p>
            <a:r>
              <a:rPr lang="en-US" dirty="0" smtClean="0">
                <a:hlinkClick r:id="rId2"/>
              </a:rPr>
              <a:t>http://www.youtube.com/watch?v=n7Iva6WU7dI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With large communal gatherings</a:t>
            </a:r>
            <a:br>
              <a:rPr lang="en-US" dirty="0" smtClean="0"/>
            </a:br>
            <a:r>
              <a:rPr lang="en-US" dirty="0" smtClean="0"/>
              <a:t>The audience is a part of the experience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audience is an important part of the African Story telling experience.</a:t>
            </a:r>
          </a:p>
          <a:p>
            <a:r>
              <a:rPr lang="en-US" dirty="0" smtClean="0"/>
              <a:t>They may repeat certain phrases in a call-and answer format with the storyteller, or join in with the song and dance of the story.</a:t>
            </a:r>
          </a:p>
          <a:p>
            <a:r>
              <a:rPr lang="en-US" dirty="0" smtClean="0"/>
              <a:t>Depending on how the performer is doing, they may shout out praise or criticism during the tale.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Epic poetry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most well known example is</a:t>
            </a:r>
          </a:p>
          <a:p>
            <a:r>
              <a:rPr lang="en-US" dirty="0" err="1" smtClean="0"/>
              <a:t>Sundiata</a:t>
            </a:r>
            <a:r>
              <a:rPr lang="en-US" dirty="0" smtClean="0"/>
              <a:t> (Lion King of Mali)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err="1"/>
              <a:t>Sundiata</a:t>
            </a:r>
            <a:r>
              <a:rPr lang="en-US" b="1" dirty="0"/>
              <a:t> Keita 7:14 </a:t>
            </a:r>
            <a:r>
              <a:rPr lang="en-US" b="1" dirty="0" err="1"/>
              <a:t>mins</a:t>
            </a:r>
            <a:r>
              <a:rPr lang="en-US" b="1" dirty="0"/>
              <a:t>.</a:t>
            </a:r>
          </a:p>
          <a:p>
            <a:pPr marL="0" indent="0">
              <a:buNone/>
            </a:pPr>
            <a:r>
              <a:rPr lang="en-US" b="1" u="sng" dirty="0">
                <a:hlinkClick r:id="rId2"/>
              </a:rPr>
              <a:t>https://www.youtube.com/watch?v=s8BXzkeuSdc</a:t>
            </a:r>
            <a:endParaRPr lang="en-US" b="1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025" y="2348706"/>
            <a:ext cx="3028950" cy="3028950"/>
          </a:xfrm>
        </p:spPr>
      </p:pic>
    </p:spTree>
    <p:extLst>
      <p:ext uri="{BB962C8B-B14F-4D97-AF65-F5344CB8AC3E}">
        <p14:creationId xmlns:p14="http://schemas.microsoft.com/office/powerpoint/2010/main" val="3558251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Relationship between </a:t>
            </a:r>
            <a:r>
              <a:rPr lang="en-US" dirty="0" err="1"/>
              <a:t>Sundiata</a:t>
            </a:r>
            <a:r>
              <a:rPr lang="en-US" dirty="0"/>
              <a:t> </a:t>
            </a:r>
            <a:r>
              <a:rPr lang="en-US" i="1" dirty="0"/>
              <a:t>the old epic of M</a:t>
            </a:r>
            <a:r>
              <a:rPr lang="en-US" i="1" dirty="0" smtClean="0"/>
              <a:t>ali </a:t>
            </a:r>
            <a:r>
              <a:rPr lang="en-US" dirty="0"/>
              <a:t>and the Lion King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err="1"/>
              <a:t>Sundiata</a:t>
            </a:r>
            <a:r>
              <a:rPr lang="en-US" b="1" dirty="0"/>
              <a:t> Keita 7:14 </a:t>
            </a:r>
            <a:r>
              <a:rPr lang="en-US" b="1" dirty="0" err="1"/>
              <a:t>mins</a:t>
            </a:r>
            <a:r>
              <a:rPr lang="en-US" b="1" dirty="0"/>
              <a:t>.</a:t>
            </a:r>
          </a:p>
          <a:p>
            <a:pPr marL="0" indent="0">
              <a:buNone/>
            </a:pPr>
            <a:r>
              <a:rPr lang="en-US" b="1" u="sng" dirty="0">
                <a:hlinkClick r:id="rId2"/>
              </a:rPr>
              <a:t>https://www.youtube.com/watch?v=s8BXzkeuSdc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b="1" dirty="0" err="1"/>
              <a:t>Sundiata</a:t>
            </a:r>
            <a:r>
              <a:rPr lang="en-US" b="1" dirty="0"/>
              <a:t> as told by The Lion King</a:t>
            </a:r>
            <a:endParaRPr lang="en-US" dirty="0"/>
          </a:p>
          <a:p>
            <a:pPr marL="0" indent="0">
              <a:buNone/>
            </a:pPr>
            <a:r>
              <a:rPr lang="en-US" b="1" u="sng" dirty="0">
                <a:hlinkClick r:id="rId3"/>
              </a:rPr>
              <a:t>https://www.youtube.com/watch?v=cnv-r2fN3CY</a:t>
            </a:r>
            <a:endParaRPr lang="en-US" dirty="0"/>
          </a:p>
          <a:p>
            <a:pPr marL="0" indent="0">
              <a:buNone/>
            </a:pPr>
            <a:r>
              <a:rPr lang="en-US" u="sng" dirty="0">
                <a:hlinkClick r:id="rId4"/>
              </a:rPr>
              <a:t>Kayla Jefferson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Published on Sep 26, 2013</a:t>
            </a:r>
          </a:p>
          <a:p>
            <a:pPr marL="0" indent="0">
              <a:buNone/>
            </a:pPr>
            <a:r>
              <a:rPr lang="en-US" b="1" dirty="0"/>
              <a:t> 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The </a:t>
            </a:r>
            <a:r>
              <a:rPr lang="en-US" b="1" dirty="0" err="1"/>
              <a:t>Sunjata</a:t>
            </a:r>
            <a:r>
              <a:rPr lang="en-US" b="1" dirty="0"/>
              <a:t> Story - Glimpse of a Mande Epic  20:00 </a:t>
            </a:r>
            <a:r>
              <a:rPr lang="en-US" b="1" dirty="0" err="1"/>
              <a:t>mins</a:t>
            </a:r>
            <a:endParaRPr lang="en-US" b="1" dirty="0"/>
          </a:p>
          <a:p>
            <a:r>
              <a:rPr lang="en-US" b="1" u="sng" dirty="0">
                <a:hlinkClick r:id="rId5"/>
              </a:rPr>
              <a:t>https://www.youtube.com/watch?v=yOS78ul1_rA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551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60066"/>
                </a:solidFill>
                <a:latin typeface="Ayuthaya"/>
              </a:rPr>
              <a:t>Proverbs</a:t>
            </a:r>
            <a:endParaRPr lang="en-US" dirty="0">
              <a:solidFill>
                <a:srgbClr val="660066"/>
              </a:solidFill>
              <a:latin typeface="Ayuthay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Short saying, well-known by society</a:t>
            </a:r>
          </a:p>
          <a:p>
            <a:r>
              <a:rPr lang="en-US" b="1" dirty="0" smtClean="0"/>
              <a:t>Expresses a truth</a:t>
            </a:r>
          </a:p>
          <a:p>
            <a:r>
              <a:rPr lang="en-US" b="1" dirty="0" smtClean="0"/>
              <a:t>Offers a guide to good conduct</a:t>
            </a:r>
          </a:p>
          <a:p>
            <a:r>
              <a:rPr lang="en-US" b="1" dirty="0" smtClean="0"/>
              <a:t>Sometimes refers to animals but commenting on human life</a:t>
            </a:r>
          </a:p>
          <a:p>
            <a:pPr>
              <a:buNone/>
            </a:pPr>
            <a:r>
              <a:rPr lang="en-US" b="1" dirty="0" smtClean="0">
                <a:solidFill>
                  <a:srgbClr val="FF6600"/>
                </a:solidFill>
              </a:rPr>
              <a:t>“Even an ant can hurt an elephant” – South African proverb</a:t>
            </a:r>
          </a:p>
          <a:p>
            <a:pPr>
              <a:buNone/>
            </a:pPr>
            <a:endParaRPr lang="en-US" b="1" dirty="0" smtClean="0">
              <a:solidFill>
                <a:srgbClr val="FF66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“If there were no elephants in the jungle, the buffalo would be a great animal.” - Ghanaian proverb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Power of proverbs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Use of Metaphor to conceal deeper meanings</a:t>
            </a:r>
          </a:p>
          <a:p>
            <a:r>
              <a:rPr lang="en-US" dirty="0" smtClean="0"/>
              <a:t>Used to address someone or</a:t>
            </a:r>
          </a:p>
          <a:p>
            <a:r>
              <a:rPr lang="en-US" dirty="0" smtClean="0"/>
              <a:t>Criticize an individual indirectly or</a:t>
            </a:r>
          </a:p>
          <a:p>
            <a:r>
              <a:rPr lang="en-US" dirty="0" smtClean="0"/>
              <a:t>Comment on government</a:t>
            </a:r>
          </a:p>
          <a:p>
            <a:r>
              <a:rPr lang="en-US" dirty="0" smtClean="0"/>
              <a:t>Often warns against foolish acts</a:t>
            </a:r>
          </a:p>
          <a:p>
            <a:endParaRPr lang="en-US" dirty="0" smtClean="0"/>
          </a:p>
          <a:p>
            <a:r>
              <a:rPr lang="en-US" dirty="0" smtClean="0"/>
              <a:t>Element of rhythm when spoken aloud</a:t>
            </a:r>
          </a:p>
          <a:p>
            <a:r>
              <a:rPr lang="en-US" dirty="0" smtClean="0"/>
              <a:t>Read aloud---</a:t>
            </a:r>
          </a:p>
          <a:p>
            <a:pPr>
              <a:buNone/>
            </a:pPr>
            <a:r>
              <a:rPr lang="en-US" dirty="0" smtClean="0">
                <a:solidFill>
                  <a:srgbClr val="000090"/>
                </a:solidFill>
              </a:rPr>
              <a:t>“In the moment of crisis, the wise build bridges and foolish build dams.” – Nigerian proverb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660066"/>
                </a:solidFill>
                <a:latin typeface="Ayuthaya"/>
              </a:rPr>
              <a:t>Proverbs as a verbal art</a:t>
            </a:r>
            <a:endParaRPr lang="en-US" b="1" dirty="0">
              <a:solidFill>
                <a:srgbClr val="660066"/>
              </a:solidFill>
              <a:latin typeface="Ayuthay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660066"/>
                </a:solidFill>
              </a:rPr>
              <a:t>Competence with proverbs depends on…</a:t>
            </a:r>
          </a:p>
          <a:p>
            <a:pPr>
              <a:buFont typeface="Arial"/>
              <a:buChar char="•"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Face-to-face communication</a:t>
            </a:r>
          </a:p>
          <a:p>
            <a:r>
              <a:rPr lang="en-US" b="1" dirty="0" smtClean="0">
                <a:solidFill>
                  <a:srgbClr val="008000"/>
                </a:solidFill>
              </a:rPr>
              <a:t>Being familiar with various proverbs,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8000"/>
                </a:solidFill>
              </a:rPr>
              <a:t> relies on memory, 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Effective application: choosing the right proverb  for particular situations</a:t>
            </a:r>
          </a:p>
          <a:p>
            <a:r>
              <a:rPr lang="en-US" b="1" i="1" dirty="0" smtClean="0">
                <a:solidFill>
                  <a:srgbClr val="3366FF"/>
                </a:solidFill>
              </a:rPr>
              <a:t>A recitation that carries expressive impact</a:t>
            </a:r>
            <a:endParaRPr lang="en-US" b="1" i="1" dirty="0">
              <a:solidFill>
                <a:srgbClr val="3366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628</Words>
  <Application>Microsoft Office PowerPoint</Application>
  <PresentationFormat>On-screen Show (4:3)</PresentationFormat>
  <Paragraphs>101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Ayuthaya</vt:lpstr>
      <vt:lpstr>Calibri</vt:lpstr>
      <vt:lpstr>Office Theme</vt:lpstr>
      <vt:lpstr>*ORATURE IN AFRICA  (*oral literary arts) </vt:lpstr>
      <vt:lpstr>African literary arts</vt:lpstr>
      <vt:lpstr>Unwritten literature Oral Traditions (Orature)</vt:lpstr>
      <vt:lpstr>African Storytelling</vt:lpstr>
      <vt:lpstr>African oral literature is often a  communal activity</vt:lpstr>
      <vt:lpstr>South Africa: Story Telling / folktales in small, intimate settings</vt:lpstr>
      <vt:lpstr>Folktales</vt:lpstr>
      <vt:lpstr>With large communal gatherings The audience is a part of the experience </vt:lpstr>
      <vt:lpstr>Epic poetry</vt:lpstr>
      <vt:lpstr>Relationship between Sundiata the old epic of Mali and the Lion King </vt:lpstr>
      <vt:lpstr>Proverbs</vt:lpstr>
      <vt:lpstr>Social Power of proverbs</vt:lpstr>
      <vt:lpstr>Proverbs as a verbal art</vt:lpstr>
    </vt:vector>
  </TitlesOfParts>
  <Company>Indiana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chaas2</dc:creator>
  <cp:lastModifiedBy>Colleen Haas</cp:lastModifiedBy>
  <cp:revision>53</cp:revision>
  <dcterms:created xsi:type="dcterms:W3CDTF">2013-02-04T19:36:48Z</dcterms:created>
  <dcterms:modified xsi:type="dcterms:W3CDTF">2018-10-08T19:34:14Z</dcterms:modified>
</cp:coreProperties>
</file>